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85" r:id="rId9"/>
    <p:sldId id="265" r:id="rId10"/>
    <p:sldId id="267" r:id="rId11"/>
    <p:sldId id="268" r:id="rId12"/>
    <p:sldId id="269" r:id="rId13"/>
    <p:sldId id="259" r:id="rId14"/>
    <p:sldId id="282" r:id="rId15"/>
    <p:sldId id="286" r:id="rId16"/>
    <p:sldId id="28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57" d="100"/>
          <a:sy n="57" d="100"/>
        </p:scale>
        <p:origin x="324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Y" dirty="0" smtClean="0"/>
              <a:t>Comisión Nacional Honoraria de Zoonosis</a:t>
            </a:r>
            <a:endParaRPr lang="es-UY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4596" y="4754987"/>
            <a:ext cx="8144134" cy="1117687"/>
          </a:xfrm>
        </p:spPr>
        <p:txBody>
          <a:bodyPr>
            <a:normAutofit fontScale="92500" lnSpcReduction="20000"/>
          </a:bodyPr>
          <a:lstStyle/>
          <a:p>
            <a:r>
              <a:rPr lang="es-UY" sz="4000" dirty="0" smtClean="0"/>
              <a:t>Propuesta de reestructura</a:t>
            </a:r>
          </a:p>
          <a:p>
            <a:r>
              <a:rPr lang="es-UY" sz="4000" dirty="0" smtClean="0"/>
              <a:t>Plan 2023 -2024</a:t>
            </a:r>
            <a:endParaRPr lang="es-UY" sz="4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109157" cy="152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74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Lineamientos estratégicos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336872"/>
            <a:ext cx="9919946" cy="414295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s-UY" sz="3000" dirty="0">
                <a:solidFill>
                  <a:schemeClr val="bg1"/>
                </a:solidFill>
              </a:rPr>
              <a:t>3</a:t>
            </a:r>
            <a:r>
              <a:rPr lang="es-UY" sz="3000" dirty="0" smtClean="0">
                <a:solidFill>
                  <a:schemeClr val="bg1"/>
                </a:solidFill>
              </a:rPr>
              <a:t>.</a:t>
            </a:r>
            <a:r>
              <a:rPr lang="es-UY" sz="3500" dirty="0" smtClean="0">
                <a:solidFill>
                  <a:schemeClr val="bg1"/>
                </a:solidFill>
              </a:rPr>
              <a:t> </a:t>
            </a:r>
            <a:r>
              <a:rPr lang="es-UY" sz="3000" dirty="0">
                <a:solidFill>
                  <a:schemeClr val="bg1"/>
                </a:solidFill>
              </a:rPr>
              <a:t>Elaborar estrategias de información, educación y comunicación (IEC)</a:t>
            </a:r>
          </a:p>
          <a:p>
            <a:pPr marL="0" indent="0">
              <a:buNone/>
            </a:pPr>
            <a:r>
              <a:rPr lang="es-UY" sz="3200" dirty="0"/>
              <a:t> </a:t>
            </a:r>
          </a:p>
          <a:p>
            <a:pPr marL="0" indent="0">
              <a:buNone/>
            </a:pPr>
            <a:r>
              <a:rPr lang="es-UY" dirty="0"/>
              <a:t>3.1 Programar charlas en escuelas para difundir las medidas de prevención que permitan disminuir los riesgos.</a:t>
            </a:r>
          </a:p>
          <a:p>
            <a:pPr marL="0" indent="0">
              <a:buNone/>
            </a:pPr>
            <a:r>
              <a:rPr lang="es-UY" dirty="0"/>
              <a:t>3.2 </a:t>
            </a:r>
            <a:r>
              <a:rPr lang="es-UY" dirty="0" smtClean="0"/>
              <a:t>Elaborar </a:t>
            </a:r>
            <a:r>
              <a:rPr lang="es-UY" dirty="0"/>
              <a:t>materiales impresos y actualizar la página web de la Comisión para que se pueda acceder a información de calidad sobre las zoonosis y ETV en </a:t>
            </a:r>
            <a:r>
              <a:rPr lang="es-UY" dirty="0" smtClean="0"/>
              <a:t>Uruguay.</a:t>
            </a:r>
          </a:p>
          <a:p>
            <a:pPr marL="0" indent="0">
              <a:buNone/>
            </a:pPr>
            <a:r>
              <a:rPr lang="es-UY" dirty="0" smtClean="0"/>
              <a:t>3.3 Desarrollar </a:t>
            </a:r>
            <a:r>
              <a:rPr lang="es-UY" dirty="0"/>
              <a:t>un plan de educación y prevención de zoonosis ocupacionales en la </a:t>
            </a:r>
            <a:r>
              <a:rPr lang="es-UY" dirty="0" smtClean="0"/>
              <a:t>población.</a:t>
            </a:r>
            <a:endParaRPr lang="es-UY" dirty="0"/>
          </a:p>
          <a:p>
            <a:pPr marL="0" indent="0">
              <a:buNone/>
            </a:pPr>
            <a:r>
              <a:rPr lang="es-UY" dirty="0" smtClean="0"/>
              <a:t>3.4 Desarrollar </a:t>
            </a:r>
            <a:r>
              <a:rPr lang="es-UY" dirty="0"/>
              <a:t>un plan de educación y prevención de mordeduras para propietarios y tenedores de </a:t>
            </a:r>
            <a:r>
              <a:rPr lang="es-UY" dirty="0" smtClean="0"/>
              <a:t>animales.</a:t>
            </a:r>
            <a:endParaRPr lang="es-UY" dirty="0"/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endParaRPr lang="es-UY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145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1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Lineamientos estratégicos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7277" y="2336872"/>
            <a:ext cx="11326055" cy="414295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s-UY" sz="2800" dirty="0" smtClean="0">
                <a:solidFill>
                  <a:schemeClr val="bg1"/>
                </a:solidFill>
              </a:rPr>
              <a:t>4. Asegurar </a:t>
            </a:r>
            <a:r>
              <a:rPr lang="es-UY" sz="2800" dirty="0">
                <a:solidFill>
                  <a:schemeClr val="bg1"/>
                </a:solidFill>
              </a:rPr>
              <a:t>la articulación </a:t>
            </a:r>
            <a:r>
              <a:rPr lang="es-UY" sz="2800" dirty="0" err="1">
                <a:solidFill>
                  <a:schemeClr val="bg1"/>
                </a:solidFill>
              </a:rPr>
              <a:t>intra</a:t>
            </a:r>
            <a:r>
              <a:rPr lang="es-UY" sz="2800" dirty="0">
                <a:solidFill>
                  <a:schemeClr val="bg1"/>
                </a:solidFill>
              </a:rPr>
              <a:t> e interinstitucional</a:t>
            </a:r>
          </a:p>
          <a:p>
            <a:pPr marL="0" indent="0">
              <a:buNone/>
            </a:pPr>
            <a:r>
              <a:rPr lang="es-UY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s-UY" dirty="0"/>
              <a:t>4.1 Realizar un listado de referentes institucionales que puedan contribuir en la vigilancia y el control de las zoonosis y ETV.</a:t>
            </a:r>
          </a:p>
          <a:p>
            <a:pPr marL="0" indent="0">
              <a:buNone/>
            </a:pPr>
            <a:r>
              <a:rPr lang="es-UY" dirty="0"/>
              <a:t>4.2 Implementar las coordinaciones necesarias para llevar adelante las tareas de investigación, prevención, vigilancia y control.</a:t>
            </a:r>
          </a:p>
          <a:p>
            <a:pPr marL="0" indent="0">
              <a:buNone/>
            </a:pPr>
            <a:r>
              <a:rPr lang="es-UY" dirty="0"/>
              <a:t>4.3 Desarrollar un programa de pasantías de estudiantes avanzados de Facultad de Veterinaria y Medicina de la </a:t>
            </a:r>
            <a:r>
              <a:rPr lang="es-UY" dirty="0" err="1"/>
              <a:t>UdelaR</a:t>
            </a:r>
            <a:r>
              <a:rPr lang="es-UY" dirty="0"/>
              <a:t> para que puedan adquirir el perfil de </a:t>
            </a:r>
            <a:r>
              <a:rPr lang="es-UY" dirty="0" smtClean="0"/>
              <a:t>salud </a:t>
            </a:r>
            <a:r>
              <a:rPr lang="es-UY" dirty="0"/>
              <a:t>pública con enfoque en “Una Salud</a:t>
            </a:r>
            <a:r>
              <a:rPr lang="es-UY" dirty="0" smtClean="0"/>
              <a:t>”.</a:t>
            </a:r>
          </a:p>
          <a:p>
            <a:pPr marL="0" indent="0">
              <a:buNone/>
            </a:pPr>
            <a:r>
              <a:rPr lang="es-UY" dirty="0" smtClean="0"/>
              <a:t>4.4 Colaborar con el INBA en el control, identificación y registro de la población canina.</a:t>
            </a:r>
            <a:endParaRPr lang="es-UY" dirty="0"/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endParaRPr lang="es-UY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145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90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Lineamientos estratégicos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336872"/>
            <a:ext cx="9919946" cy="414295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UY" dirty="0" smtClean="0">
                <a:solidFill>
                  <a:schemeClr val="bg1"/>
                </a:solidFill>
              </a:rPr>
              <a:t>5. </a:t>
            </a:r>
            <a:r>
              <a:rPr lang="es-UY" sz="2800" dirty="0" smtClean="0">
                <a:solidFill>
                  <a:schemeClr val="bg1"/>
                </a:solidFill>
              </a:rPr>
              <a:t>Realizar </a:t>
            </a:r>
            <a:r>
              <a:rPr lang="es-UY" sz="2800" dirty="0">
                <a:solidFill>
                  <a:schemeClr val="bg1"/>
                </a:solidFill>
              </a:rPr>
              <a:t>investigación aplicada en las áreas </a:t>
            </a:r>
            <a:r>
              <a:rPr lang="es-UY" sz="2800" dirty="0" smtClean="0">
                <a:solidFill>
                  <a:schemeClr val="bg1"/>
                </a:solidFill>
              </a:rPr>
              <a:t>mencionadas</a:t>
            </a:r>
            <a:endParaRPr lang="es-UY" sz="2800" dirty="0">
              <a:solidFill>
                <a:schemeClr val="bg1"/>
              </a:solidFill>
            </a:endParaRPr>
          </a:p>
          <a:p>
            <a:endParaRPr lang="es-UY" dirty="0"/>
          </a:p>
          <a:p>
            <a:pPr marL="0" indent="0">
              <a:buNone/>
            </a:pPr>
            <a:endParaRPr lang="es-UY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145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Financiamiento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336872"/>
            <a:ext cx="10213457" cy="4464981"/>
          </a:xfrm>
        </p:spPr>
        <p:txBody>
          <a:bodyPr>
            <a:normAutofit fontScale="92500" lnSpcReduction="10000"/>
          </a:bodyPr>
          <a:lstStyle/>
          <a:p>
            <a:r>
              <a:rPr lang="es-UY" dirty="0"/>
              <a:t>La Comisión Nacional de Zoonosis desde su creación se </a:t>
            </a:r>
            <a:r>
              <a:rPr lang="es-UY" dirty="0" smtClean="0"/>
              <a:t>financió </a:t>
            </a:r>
            <a:r>
              <a:rPr lang="es-UY" dirty="0"/>
              <a:t>según la Ley N° 13.459 con lo recaudado por la venta anual de patentes de perros, cuyo registro es obligatorio. </a:t>
            </a:r>
            <a:endParaRPr lang="es-UY" dirty="0" smtClean="0"/>
          </a:p>
          <a:p>
            <a:pPr marL="0" indent="0">
              <a:buNone/>
            </a:pPr>
            <a:endParaRPr lang="es-UY" dirty="0" smtClean="0"/>
          </a:p>
          <a:p>
            <a:r>
              <a:rPr lang="es-UY" dirty="0" smtClean="0"/>
              <a:t>A partir del 1º de enero del 2023 se dispone </a:t>
            </a:r>
            <a:r>
              <a:rPr lang="es-UY" dirty="0"/>
              <a:t>un nuevo mecanismo de </a:t>
            </a:r>
            <a:r>
              <a:rPr lang="es-UY" dirty="0" smtClean="0"/>
              <a:t>financiación, </a:t>
            </a:r>
            <a:r>
              <a:rPr lang="es-ES" dirty="0" smtClean="0"/>
              <a:t>por </a:t>
            </a:r>
            <a:r>
              <a:rPr lang="es-ES" dirty="0"/>
              <a:t>el artículo 184 de la Ley Nº 20.075, </a:t>
            </a:r>
            <a:r>
              <a:rPr lang="es-ES" dirty="0" smtClean="0"/>
              <a:t>del </a:t>
            </a:r>
            <a:r>
              <a:rPr lang="es-ES" dirty="0"/>
              <a:t>20 de octubre de 2022 se crea una tasa por concepto de producción e importación de alimentos para perros y gatos que tendrá como contraprestación la certificación del producto para su comercialización en el mercado interno. La tasa será de hasta cuatro por ciento (4%) del valor de importación o costo de producción de cada kilo de alimento producido o importado</a:t>
            </a:r>
            <a:endParaRPr lang="es-UY" dirty="0" smtClean="0"/>
          </a:p>
          <a:p>
            <a:pPr marL="0" indent="0">
              <a:buNone/>
            </a:pPr>
            <a:endParaRPr lang="es-UY" dirty="0" smtClean="0"/>
          </a:p>
          <a:p>
            <a:pPr marL="0" indent="0">
              <a:buNone/>
            </a:pPr>
            <a:r>
              <a:rPr lang="es-UY" dirty="0" smtClean="0"/>
              <a:t>El </a:t>
            </a:r>
            <a:r>
              <a:rPr lang="es-UY" dirty="0"/>
              <a:t>20% de lo recaudado por concepto de esta tasa será destinado a la CNHZ y el 80% restante será destinado al Instituto Nacional de Bienestar Animal.</a:t>
            </a:r>
          </a:p>
          <a:p>
            <a:endParaRPr lang="es-UY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145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35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Reestructura 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0310" y="2020784"/>
            <a:ext cx="12000089" cy="4380016"/>
          </a:xfrm>
        </p:spPr>
        <p:txBody>
          <a:bodyPr>
            <a:noAutofit/>
          </a:bodyPr>
          <a:lstStyle/>
          <a:p>
            <a:r>
              <a:rPr lang="es-UY" dirty="0" smtClean="0"/>
              <a:t>Los </a:t>
            </a:r>
            <a:r>
              <a:rPr lang="es-UY" dirty="0" smtClean="0"/>
              <a:t>funcionarios pasan a desarrollar funciones en las DDS.</a:t>
            </a:r>
          </a:p>
          <a:p>
            <a:r>
              <a:rPr lang="es-UY" dirty="0" smtClean="0"/>
              <a:t>Los veterinarios:</a:t>
            </a:r>
          </a:p>
          <a:p>
            <a:pPr>
              <a:buFont typeface="Wingdings" pitchFamily="2" charset="2"/>
              <a:buChar char="Ø"/>
            </a:pPr>
            <a:r>
              <a:rPr lang="es-UY" dirty="0" smtClean="0"/>
              <a:t> asumen </a:t>
            </a:r>
            <a:r>
              <a:rPr lang="es-UY" dirty="0" smtClean="0"/>
              <a:t>la vigilancia y el control de todas las zoonosis y casos de ETV en su departamento</a:t>
            </a:r>
          </a:p>
          <a:p>
            <a:pPr>
              <a:buFont typeface="Wingdings" pitchFamily="2" charset="2"/>
              <a:buChar char="Ø"/>
            </a:pPr>
            <a:r>
              <a:rPr lang="es-UY" dirty="0" smtClean="0"/>
              <a:t> se </a:t>
            </a:r>
            <a:r>
              <a:rPr lang="es-UY" dirty="0" smtClean="0"/>
              <a:t>harán cargo de las situaciones que lo requirieran en los departamentos que no tienen sede hoy, según se les </a:t>
            </a:r>
            <a:r>
              <a:rPr lang="es-UY" dirty="0" smtClean="0"/>
              <a:t>solicite</a:t>
            </a:r>
            <a:endParaRPr lang="es-UY" dirty="0" smtClean="0"/>
          </a:p>
          <a:p>
            <a:r>
              <a:rPr lang="es-UY" dirty="0" smtClean="0"/>
              <a:t>La dosificación sistemática se detiene hasta tener un diagnóstico de situación de la enfermedad. Contamos con el apoyo de PANAFTOSA/OPS/OMS para avanzar de acuerdo al PROGRAMA PARA LA ELIMINACIÓN DE LA EQUINOCOCCOSIS QUÍSTICA/HIDATIDOSIS – 2020-2029</a:t>
            </a:r>
          </a:p>
          <a:p>
            <a:pPr>
              <a:buFontTx/>
              <a:buChar char="-"/>
            </a:pPr>
            <a:endParaRPr lang="es-UY" dirty="0" smtClean="0"/>
          </a:p>
          <a:p>
            <a:pPr marL="0" indent="0">
              <a:buNone/>
            </a:pPr>
            <a:endParaRPr lang="es-UY" dirty="0" smtClean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51598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Funcionarios </a:t>
            </a:r>
            <a:r>
              <a:rPr lang="es-UY" dirty="0" smtClean="0"/>
              <a:t>CNHZ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42687" y="2102881"/>
            <a:ext cx="6579848" cy="4383967"/>
          </a:xfrm>
        </p:spPr>
        <p:txBody>
          <a:bodyPr>
            <a:normAutofit/>
          </a:bodyPr>
          <a:lstStyle/>
          <a:p>
            <a:r>
              <a:rPr lang="es-UY" dirty="0" smtClean="0">
                <a:solidFill>
                  <a:srgbClr val="FFFF00"/>
                </a:solidFill>
              </a:rPr>
              <a:t>Montevideo </a:t>
            </a:r>
            <a:r>
              <a:rPr lang="es-UY" dirty="0" smtClean="0"/>
              <a:t>1 veterinario, 1 contador, 6 administrativos, 1 chofer</a:t>
            </a:r>
          </a:p>
          <a:p>
            <a:r>
              <a:rPr lang="es-UY" dirty="0" smtClean="0">
                <a:solidFill>
                  <a:srgbClr val="FFFF00"/>
                </a:solidFill>
              </a:rPr>
              <a:t>Artigas </a:t>
            </a:r>
            <a:r>
              <a:rPr lang="es-UY" dirty="0" smtClean="0"/>
              <a:t>1 </a:t>
            </a:r>
            <a:r>
              <a:rPr lang="es-UY" dirty="0" smtClean="0"/>
              <a:t>veterinario, </a:t>
            </a:r>
            <a:r>
              <a:rPr lang="es-UY" dirty="0" smtClean="0"/>
              <a:t>1 </a:t>
            </a:r>
            <a:r>
              <a:rPr lang="es-UY" dirty="0" smtClean="0"/>
              <a:t>administrativo </a:t>
            </a:r>
          </a:p>
          <a:p>
            <a:r>
              <a:rPr lang="es-UY" dirty="0" smtClean="0">
                <a:solidFill>
                  <a:srgbClr val="FFFF00"/>
                </a:solidFill>
              </a:rPr>
              <a:t>Salto</a:t>
            </a:r>
            <a:r>
              <a:rPr lang="es-UY" dirty="0"/>
              <a:t> 1 veterinario, 1 administrativo </a:t>
            </a:r>
            <a:endParaRPr lang="es-UY" dirty="0" smtClean="0"/>
          </a:p>
          <a:p>
            <a:r>
              <a:rPr lang="es-UY" dirty="0" smtClean="0">
                <a:solidFill>
                  <a:srgbClr val="FFFF00"/>
                </a:solidFill>
              </a:rPr>
              <a:t>Río </a:t>
            </a:r>
            <a:r>
              <a:rPr lang="es-UY" dirty="0" smtClean="0">
                <a:solidFill>
                  <a:srgbClr val="FFFF00"/>
                </a:solidFill>
              </a:rPr>
              <a:t>Negro </a:t>
            </a:r>
            <a:r>
              <a:rPr lang="es-UY" dirty="0"/>
              <a:t>1 veterinario, 1 administrativo </a:t>
            </a:r>
            <a:endParaRPr lang="es-UY" dirty="0" smtClean="0"/>
          </a:p>
          <a:p>
            <a:r>
              <a:rPr lang="es-UY" dirty="0" smtClean="0">
                <a:solidFill>
                  <a:srgbClr val="FFFF00"/>
                </a:solidFill>
              </a:rPr>
              <a:t>Tacuarembó</a:t>
            </a:r>
            <a:r>
              <a:rPr lang="es-UY" dirty="0" smtClean="0"/>
              <a:t> 2 </a:t>
            </a:r>
            <a:r>
              <a:rPr lang="es-UY" dirty="0" smtClean="0"/>
              <a:t>veterinarios, </a:t>
            </a:r>
            <a:r>
              <a:rPr lang="es-UY" dirty="0"/>
              <a:t>1 </a:t>
            </a:r>
            <a:r>
              <a:rPr lang="es-UY" dirty="0" smtClean="0"/>
              <a:t>adm</a:t>
            </a:r>
            <a:r>
              <a:rPr lang="es-UY" dirty="0" smtClean="0"/>
              <a:t>inistrativo</a:t>
            </a:r>
            <a:endParaRPr lang="es-UY" dirty="0"/>
          </a:p>
          <a:p>
            <a:r>
              <a:rPr lang="es-UY" dirty="0" smtClean="0">
                <a:solidFill>
                  <a:srgbClr val="FFFF00"/>
                </a:solidFill>
              </a:rPr>
              <a:t>Flores</a:t>
            </a:r>
            <a:r>
              <a:rPr lang="es-UY" dirty="0"/>
              <a:t> 1 veterinario, 1 administrativo </a:t>
            </a:r>
            <a:endParaRPr lang="es-UY" dirty="0" smtClean="0"/>
          </a:p>
          <a:p>
            <a:r>
              <a:rPr lang="es-UY" dirty="0" smtClean="0">
                <a:solidFill>
                  <a:srgbClr val="FFFF00"/>
                </a:solidFill>
              </a:rPr>
              <a:t>Colonia</a:t>
            </a:r>
            <a:r>
              <a:rPr lang="es-UY" dirty="0"/>
              <a:t> 1 veterinario, 1 administrativo </a:t>
            </a:r>
            <a:endParaRPr lang="es-UY" dirty="0"/>
          </a:p>
          <a:p>
            <a:r>
              <a:rPr lang="es-UY" dirty="0" smtClean="0">
                <a:solidFill>
                  <a:srgbClr val="FFFF00"/>
                </a:solidFill>
              </a:rPr>
              <a:t>Canelones</a:t>
            </a:r>
            <a:r>
              <a:rPr lang="es-UY" dirty="0"/>
              <a:t> 1 veterinario, 1 administrativo </a:t>
            </a:r>
            <a:endParaRPr lang="es-UY" dirty="0"/>
          </a:p>
          <a:p>
            <a:endParaRPr lang="es-UY" dirty="0" smtClean="0"/>
          </a:p>
          <a:p>
            <a:pPr marL="0" indent="0">
              <a:buNone/>
            </a:pPr>
            <a:endParaRPr lang="es-UY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26580" y="2245433"/>
            <a:ext cx="5265420" cy="3599316"/>
          </a:xfrm>
        </p:spPr>
        <p:txBody>
          <a:bodyPr>
            <a:normAutofit/>
          </a:bodyPr>
          <a:lstStyle/>
          <a:p>
            <a:r>
              <a:rPr lang="es-UY" dirty="0">
                <a:solidFill>
                  <a:srgbClr val="FFFF00"/>
                </a:solidFill>
              </a:rPr>
              <a:t>Paysandú</a:t>
            </a:r>
            <a:r>
              <a:rPr lang="es-UY" dirty="0"/>
              <a:t> 1 </a:t>
            </a:r>
            <a:r>
              <a:rPr lang="es-UY" dirty="0" smtClean="0"/>
              <a:t>administrativo</a:t>
            </a:r>
            <a:endParaRPr lang="es-UY" dirty="0" smtClean="0"/>
          </a:p>
          <a:p>
            <a:r>
              <a:rPr lang="es-UY" dirty="0" smtClean="0">
                <a:solidFill>
                  <a:srgbClr val="FFFF00"/>
                </a:solidFill>
              </a:rPr>
              <a:t>Soriano</a:t>
            </a:r>
            <a:r>
              <a:rPr lang="es-UY" dirty="0" smtClean="0"/>
              <a:t> </a:t>
            </a:r>
            <a:r>
              <a:rPr lang="es-UY" dirty="0"/>
              <a:t>1 administrativo</a:t>
            </a:r>
            <a:endParaRPr lang="es-UY" dirty="0" smtClean="0"/>
          </a:p>
          <a:p>
            <a:r>
              <a:rPr lang="es-UY" dirty="0" smtClean="0">
                <a:solidFill>
                  <a:srgbClr val="FFFF00"/>
                </a:solidFill>
              </a:rPr>
              <a:t>Rivera</a:t>
            </a:r>
            <a:r>
              <a:rPr lang="es-UY" dirty="0"/>
              <a:t> 1 administrativo </a:t>
            </a:r>
            <a:endParaRPr lang="es-UY" dirty="0" smtClean="0"/>
          </a:p>
          <a:p>
            <a:r>
              <a:rPr lang="es-UY" dirty="0" smtClean="0">
                <a:solidFill>
                  <a:srgbClr val="FFFF00"/>
                </a:solidFill>
              </a:rPr>
              <a:t>Cerro </a:t>
            </a:r>
            <a:r>
              <a:rPr lang="es-UY" dirty="0" smtClean="0">
                <a:solidFill>
                  <a:srgbClr val="FFFF00"/>
                </a:solidFill>
              </a:rPr>
              <a:t>Largo </a:t>
            </a:r>
            <a:r>
              <a:rPr lang="es-UY" dirty="0"/>
              <a:t>1 administrativo </a:t>
            </a:r>
            <a:r>
              <a:rPr lang="es-UY" dirty="0" smtClean="0">
                <a:solidFill>
                  <a:srgbClr val="FFFF00"/>
                </a:solidFill>
              </a:rPr>
              <a:t>Durazno</a:t>
            </a:r>
            <a:r>
              <a:rPr lang="es-UY" dirty="0"/>
              <a:t> 1 administrativo</a:t>
            </a:r>
            <a:endParaRPr lang="es-UY" dirty="0" smtClean="0"/>
          </a:p>
          <a:p>
            <a:r>
              <a:rPr lang="es-UY" dirty="0" smtClean="0">
                <a:solidFill>
                  <a:srgbClr val="FFFF00"/>
                </a:solidFill>
              </a:rPr>
              <a:t>33</a:t>
            </a:r>
            <a:r>
              <a:rPr lang="es-UY" dirty="0" smtClean="0"/>
              <a:t> </a:t>
            </a:r>
            <a:r>
              <a:rPr lang="es-UY" dirty="0"/>
              <a:t>1 administrativo</a:t>
            </a:r>
            <a:endParaRPr lang="es-UY" dirty="0" smtClean="0"/>
          </a:p>
          <a:p>
            <a:r>
              <a:rPr lang="es-UY" dirty="0" smtClean="0">
                <a:solidFill>
                  <a:srgbClr val="FFFF00"/>
                </a:solidFill>
              </a:rPr>
              <a:t>Lavalleja</a:t>
            </a:r>
            <a:r>
              <a:rPr lang="es-UY" dirty="0" smtClean="0"/>
              <a:t> </a:t>
            </a:r>
            <a:r>
              <a:rPr lang="es-UY" dirty="0"/>
              <a:t>1 administrativo </a:t>
            </a:r>
            <a:endParaRPr lang="es-UY" dirty="0" smtClean="0"/>
          </a:p>
          <a:p>
            <a:r>
              <a:rPr lang="es-UY" dirty="0" smtClean="0">
                <a:solidFill>
                  <a:srgbClr val="FFFF00"/>
                </a:solidFill>
              </a:rPr>
              <a:t>Florida</a:t>
            </a:r>
            <a:r>
              <a:rPr lang="es-UY" dirty="0"/>
              <a:t> 1 administrativo</a:t>
            </a:r>
            <a:endParaRPr lang="es-UY" dirty="0"/>
          </a:p>
        </p:txBody>
      </p:sp>
      <p:sp>
        <p:nvSpPr>
          <p:cNvPr id="5" name="CuadroTexto 4"/>
          <p:cNvSpPr txBox="1"/>
          <p:nvPr/>
        </p:nvSpPr>
        <p:spPr>
          <a:xfrm>
            <a:off x="1211580" y="6025183"/>
            <a:ext cx="7258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400" dirty="0" smtClean="0"/>
              <a:t>Maldonado, Rocha, San José no </a:t>
            </a:r>
            <a:r>
              <a:rPr lang="es-UY" sz="2400" dirty="0" smtClean="0"/>
              <a:t>tienen funcionarios</a:t>
            </a: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2084976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40267" y="316089"/>
            <a:ext cx="2652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400" dirty="0" smtClean="0"/>
              <a:t>COMUNICADO</a:t>
            </a:r>
            <a:endParaRPr lang="es-UY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9467" y="593452"/>
            <a:ext cx="3894666" cy="552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4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Institucionalidad 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4068" y="2240620"/>
            <a:ext cx="11127857" cy="4304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UY" sz="2800" dirty="0"/>
              <a:t>La Comisión Nacional Honoraria de Zoonosis (CNHZ), que anteriormente se llamaba Comisión Nacional de Lucha contra la Hidatidosis del MSP, fue creada por ley</a:t>
            </a:r>
            <a:r>
              <a:rPr lang="es-UY" sz="2800" dirty="0" smtClean="0"/>
              <a:t>.</a:t>
            </a:r>
          </a:p>
          <a:p>
            <a:pPr marL="0" indent="0">
              <a:buNone/>
            </a:pPr>
            <a:endParaRPr lang="es-UY" sz="2800" dirty="0"/>
          </a:p>
          <a:p>
            <a:r>
              <a:rPr lang="es-UY" dirty="0"/>
              <a:t>Ley Nº 13.459 del 9 de diciembre de 1965 se denominó “Comisión Nacional de Lucha Contra la </a:t>
            </a:r>
            <a:r>
              <a:rPr lang="es-UY" dirty="0" smtClean="0"/>
              <a:t>Hidatidosis.</a:t>
            </a:r>
            <a:endParaRPr lang="es-UY" dirty="0"/>
          </a:p>
          <a:p>
            <a:r>
              <a:rPr lang="es-UY" dirty="0"/>
              <a:t>Ley Nº 16.106 del 24 de enero 1990, en la cual se realizan modificaciones a </a:t>
            </a:r>
            <a:r>
              <a:rPr lang="es-UY" dirty="0" smtClean="0"/>
              <a:t>la ley </a:t>
            </a:r>
            <a:r>
              <a:rPr lang="es-UY" dirty="0"/>
              <a:t>Nº 13.459.</a:t>
            </a:r>
          </a:p>
          <a:p>
            <a:r>
              <a:rPr lang="es-UY" dirty="0"/>
              <a:t>Ley Nº 17.930 del 19 de diciembre de 2005, la “Comisión Nacional de Lucha Contra la Hidatidosis” pasa a denominarse “Comisión Nacional Honoraria de Zoonosis” reglamentada por el Decreto 491/007, del 12 de diciembre de 2007. </a:t>
            </a:r>
          </a:p>
          <a:p>
            <a:endParaRPr lang="es-UY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145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11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Institucionalidad 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336872"/>
            <a:ext cx="10213457" cy="3781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Y" sz="2800" dirty="0"/>
              <a:t>Se trata de un </a:t>
            </a:r>
            <a:r>
              <a:rPr lang="es-UY" sz="2800" dirty="0" smtClean="0"/>
              <a:t>organismo:</a:t>
            </a:r>
          </a:p>
          <a:p>
            <a:r>
              <a:rPr lang="es-UY" sz="2800" b="1" dirty="0" smtClean="0"/>
              <a:t>desconcentrado</a:t>
            </a:r>
            <a:r>
              <a:rPr lang="es-UY" sz="2800" dirty="0"/>
              <a:t>, </a:t>
            </a:r>
            <a:endParaRPr lang="es-UY" sz="2800" dirty="0" smtClean="0"/>
          </a:p>
          <a:p>
            <a:r>
              <a:rPr lang="es-UY" sz="2800" b="1" dirty="0" smtClean="0"/>
              <a:t>dependiente </a:t>
            </a:r>
            <a:r>
              <a:rPr lang="es-UY" sz="2800" b="1" dirty="0"/>
              <a:t>del ministro de Salud Pública, </a:t>
            </a:r>
            <a:endParaRPr lang="es-UY" sz="2800" b="1" dirty="0" smtClean="0"/>
          </a:p>
          <a:p>
            <a:r>
              <a:rPr lang="es-UY" sz="2800" b="1" dirty="0" smtClean="0"/>
              <a:t>que </a:t>
            </a:r>
            <a:r>
              <a:rPr lang="es-UY" sz="2800" b="1" dirty="0"/>
              <a:t>actúa con la máxima autonomía técnica, administrativa y financiera compatible con el contralor del Poder Ejecutivo</a:t>
            </a:r>
            <a:r>
              <a:rPr lang="es-UY" sz="2800" dirty="0"/>
              <a:t>.</a:t>
            </a:r>
          </a:p>
          <a:p>
            <a:endParaRPr lang="es-UY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145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08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Misión 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781705"/>
          </a:xfrm>
        </p:spPr>
        <p:txBody>
          <a:bodyPr>
            <a:normAutofit/>
          </a:bodyPr>
          <a:lstStyle/>
          <a:p>
            <a:r>
              <a:rPr lang="es-UY" sz="2800" dirty="0"/>
              <a:t>Prevenir, vigilar y controlar las enfermedades </a:t>
            </a:r>
            <a:r>
              <a:rPr lang="es-UY" sz="2800" dirty="0" err="1"/>
              <a:t>zoonóticas</a:t>
            </a:r>
            <a:r>
              <a:rPr lang="es-UY" sz="2800" dirty="0"/>
              <a:t> y transmitidas por vectores en nuestro país, con la mayor eficiencia en la gestión de los recursos.</a:t>
            </a:r>
          </a:p>
          <a:p>
            <a:endParaRPr lang="es-UY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145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71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V</a:t>
            </a:r>
            <a:r>
              <a:rPr lang="es-UY" dirty="0" smtClean="0"/>
              <a:t>isión 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336872"/>
            <a:ext cx="10868212" cy="37817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UY" sz="2800" dirty="0"/>
              <a:t>Constituirse en la dependencia técnica especializada responsable de la prevención, la vigilancia y el control de las zoonosis y enfermedades transmitidas por vectores, realizando las coordinaciones necesarias en forma interinstitucional, intersectorial e interdisciplinaria tanto a nivel departamental como nacional insertándose en un proceso regional</a:t>
            </a:r>
            <a:r>
              <a:rPr lang="es-UY" sz="2800" dirty="0" smtClean="0"/>
              <a:t>.</a:t>
            </a:r>
          </a:p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r>
              <a:rPr lang="es-UY" sz="2800" dirty="0" smtClean="0"/>
              <a:t>La aplicación de este nuevo plan requerirá medidas </a:t>
            </a:r>
            <a:r>
              <a:rPr lang="es-UY" sz="2800" dirty="0" err="1" smtClean="0"/>
              <a:t>interprogramáticas</a:t>
            </a:r>
            <a:r>
              <a:rPr lang="es-UY" sz="2800" dirty="0" smtClean="0"/>
              <a:t> integradas para alcanzar las metas de eliminación y control de una manera oportuna y costo-eficiente.</a:t>
            </a:r>
            <a:endParaRPr lang="es-UY" sz="2800" dirty="0"/>
          </a:p>
          <a:p>
            <a:endParaRPr lang="es-UY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145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2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Objetivo general  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781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Y" sz="2800" dirty="0"/>
              <a:t>Realizar la vigilancia, la prevención y el control de las enfermedades </a:t>
            </a:r>
            <a:r>
              <a:rPr lang="es-UY" sz="2800" dirty="0" err="1"/>
              <a:t>zoonóticas</a:t>
            </a:r>
            <a:r>
              <a:rPr lang="es-UY" sz="2800" dirty="0"/>
              <a:t> y las enfermedades transmitidas por vectores en el país.</a:t>
            </a:r>
          </a:p>
          <a:p>
            <a:endParaRPr lang="es-UY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145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3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Lineamientos estratégicos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781705"/>
          </a:xfrm>
        </p:spPr>
        <p:txBody>
          <a:bodyPr>
            <a:normAutofit/>
          </a:bodyPr>
          <a:lstStyle/>
          <a:p>
            <a:pPr marL="457200" lvl="0" indent="-457200">
              <a:buAutoNum type="arabicPeriod"/>
            </a:pPr>
            <a:r>
              <a:rPr lang="es-UY" sz="2800" dirty="0" smtClean="0">
                <a:solidFill>
                  <a:schemeClr val="bg1"/>
                </a:solidFill>
              </a:rPr>
              <a:t>Optimizar </a:t>
            </a:r>
            <a:r>
              <a:rPr lang="es-UY" sz="2800" dirty="0">
                <a:solidFill>
                  <a:schemeClr val="bg1"/>
                </a:solidFill>
              </a:rPr>
              <a:t>la vigilancia y el control de las enfermedades </a:t>
            </a:r>
            <a:r>
              <a:rPr lang="es-UY" sz="2800" dirty="0" err="1">
                <a:solidFill>
                  <a:schemeClr val="bg1"/>
                </a:solidFill>
              </a:rPr>
              <a:t>zoonóticas</a:t>
            </a:r>
            <a:r>
              <a:rPr lang="es-UY" sz="2800" dirty="0">
                <a:solidFill>
                  <a:schemeClr val="bg1"/>
                </a:solidFill>
              </a:rPr>
              <a:t> y transmitidas por </a:t>
            </a:r>
            <a:r>
              <a:rPr lang="es-UY" sz="2800" dirty="0" smtClean="0">
                <a:solidFill>
                  <a:schemeClr val="bg1"/>
                </a:solidFill>
              </a:rPr>
              <a:t>vectores</a:t>
            </a:r>
          </a:p>
          <a:p>
            <a:pPr marL="0" lvl="0" indent="0">
              <a:buNone/>
            </a:pPr>
            <a:endParaRPr lang="es-UY" sz="2800" dirty="0"/>
          </a:p>
          <a:p>
            <a:pPr marL="457200" lvl="1" indent="0">
              <a:buNone/>
            </a:pPr>
            <a:r>
              <a:rPr lang="es-UY" sz="2400" dirty="0" smtClean="0"/>
              <a:t>1.1 Reorganizar </a:t>
            </a:r>
            <a:r>
              <a:rPr lang="es-UY" sz="2400" dirty="0"/>
              <a:t>el funcionamiento de la CNHZ</a:t>
            </a:r>
          </a:p>
          <a:p>
            <a:pPr marL="457200" lvl="1" indent="0">
              <a:buNone/>
            </a:pPr>
            <a:r>
              <a:rPr lang="es-UY" sz="2400" dirty="0" smtClean="0"/>
              <a:t>1.2 Vigilar </a:t>
            </a:r>
            <a:r>
              <a:rPr lang="es-UY" sz="2400" dirty="0"/>
              <a:t>y controlar </a:t>
            </a:r>
            <a:r>
              <a:rPr lang="es-UY" sz="2800" b="1" dirty="0"/>
              <a:t>las zoonosis</a:t>
            </a:r>
            <a:endParaRPr lang="es-UY" sz="2400" b="1" dirty="0"/>
          </a:p>
          <a:p>
            <a:pPr marL="457200" lvl="1" indent="0">
              <a:buNone/>
            </a:pPr>
            <a:r>
              <a:rPr lang="es-UY" sz="2400" dirty="0" smtClean="0"/>
              <a:t>1.3 Vigilar </a:t>
            </a:r>
            <a:r>
              <a:rPr lang="es-UY" sz="2400" dirty="0"/>
              <a:t>y controlar </a:t>
            </a:r>
            <a:r>
              <a:rPr lang="es-UY" sz="2800" b="1" dirty="0"/>
              <a:t>las enfermedades transmitidas por vectores</a:t>
            </a:r>
            <a:r>
              <a:rPr lang="es-UY" sz="2400" dirty="0"/>
              <a:t>.</a:t>
            </a:r>
          </a:p>
          <a:p>
            <a:endParaRPr lang="es-UY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145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04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Lineamientos estratégicos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232" y="2213810"/>
            <a:ext cx="11951367" cy="4536946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es-UY" sz="2400" b="1" dirty="0" smtClean="0"/>
              <a:t> </a:t>
            </a:r>
            <a:r>
              <a:rPr lang="es-UY" sz="2800" b="1" dirty="0" smtClean="0"/>
              <a:t>Vigilar </a:t>
            </a:r>
            <a:r>
              <a:rPr lang="es-UY" sz="2800" b="1" dirty="0"/>
              <a:t>y controlar las </a:t>
            </a:r>
            <a:r>
              <a:rPr lang="es-UY" sz="2800" b="1" dirty="0" smtClean="0"/>
              <a:t>zoonosis y </a:t>
            </a:r>
            <a:r>
              <a:rPr lang="es-UY" sz="3200" b="1" dirty="0" smtClean="0"/>
              <a:t>ETV</a:t>
            </a:r>
          </a:p>
          <a:p>
            <a:pPr marL="457200" lvl="1" indent="0">
              <a:buNone/>
            </a:pPr>
            <a:r>
              <a:rPr lang="es-UY" sz="2400" dirty="0" smtClean="0"/>
              <a:t>Habitualmente esta tarea forma parte de las funciones de la DDS a través del Referente </a:t>
            </a:r>
            <a:r>
              <a:rPr lang="es-UY" sz="2400" dirty="0"/>
              <a:t>E</a:t>
            </a:r>
            <a:r>
              <a:rPr lang="es-UY" sz="2400" dirty="0" smtClean="0"/>
              <a:t>pidemiológico y de las Cooperativas Sociales</a:t>
            </a:r>
            <a:endParaRPr lang="es-UY" sz="2400" dirty="0"/>
          </a:p>
          <a:p>
            <a:pPr marL="457200" lvl="1" indent="0">
              <a:buNone/>
            </a:pPr>
            <a:endParaRPr lang="es-UY" sz="2800" dirty="0" smtClean="0"/>
          </a:p>
          <a:p>
            <a:pPr lvl="1">
              <a:buFontTx/>
              <a:buChar char="-"/>
            </a:pPr>
            <a:r>
              <a:rPr lang="es-UY" sz="2400" dirty="0" smtClean="0"/>
              <a:t>Investigar </a:t>
            </a:r>
            <a:r>
              <a:rPr lang="es-UY" sz="2400" dirty="0"/>
              <a:t>casos notificados al MSP</a:t>
            </a:r>
          </a:p>
          <a:p>
            <a:pPr lvl="1">
              <a:buFontTx/>
              <a:buChar char="-"/>
            </a:pPr>
            <a:r>
              <a:rPr lang="es-UY" sz="2400" dirty="0" smtClean="0"/>
              <a:t>Observar al animal perro o gato mordedor, evaluar exposiciones de riesgo, remitir muestras para diagnóstico de rabia</a:t>
            </a:r>
          </a:p>
          <a:p>
            <a:pPr lvl="1">
              <a:buFontTx/>
              <a:buChar char="-"/>
            </a:pPr>
            <a:r>
              <a:rPr lang="es-UY" sz="2400" dirty="0" smtClean="0"/>
              <a:t>Vacunar mascotas en área de murciélago positivo</a:t>
            </a:r>
          </a:p>
          <a:p>
            <a:pPr lvl="1">
              <a:buFontTx/>
              <a:buChar char="-"/>
            </a:pPr>
            <a:r>
              <a:rPr lang="es-UY" sz="2400" dirty="0" smtClean="0"/>
              <a:t>Realizar test rápido para LVC, extraer sangre para rK39, tomar muestras de ganglios o médula ósea </a:t>
            </a:r>
          </a:p>
          <a:p>
            <a:pPr lvl="1">
              <a:buFontTx/>
              <a:buChar char="-"/>
            </a:pPr>
            <a:r>
              <a:rPr lang="es-UY" sz="2400" dirty="0" smtClean="0"/>
              <a:t>Realizar estudios de </a:t>
            </a:r>
            <a:r>
              <a:rPr lang="es-UY" sz="2400" dirty="0" err="1" smtClean="0"/>
              <a:t>seroprevalencia</a:t>
            </a:r>
            <a:r>
              <a:rPr lang="es-UY" sz="2400" dirty="0" smtClean="0"/>
              <a:t> de LVC</a:t>
            </a:r>
          </a:p>
          <a:p>
            <a:pPr lvl="1">
              <a:buFontTx/>
              <a:buChar char="-"/>
            </a:pPr>
            <a:r>
              <a:rPr lang="es-UY" sz="2400" dirty="0" smtClean="0"/>
              <a:t>Controlar perros en Plan de seguimiento por LVC</a:t>
            </a:r>
          </a:p>
          <a:p>
            <a:pPr lvl="1">
              <a:buFontTx/>
              <a:buChar char="-"/>
            </a:pPr>
            <a:r>
              <a:rPr lang="es-UY" sz="2400" dirty="0" smtClean="0"/>
              <a:t>Participar del diagnóstico de situación nacional de equinococosis quística/hidatidosis</a:t>
            </a:r>
          </a:p>
          <a:p>
            <a:pPr lvl="1">
              <a:buFontTx/>
              <a:buChar char="-"/>
            </a:pPr>
            <a:r>
              <a:rPr lang="es-UY" sz="2400" dirty="0" smtClean="0"/>
              <a:t>Colaborar con el Plan Nacional de </a:t>
            </a:r>
            <a:r>
              <a:rPr lang="es-UY" sz="2400" dirty="0" err="1" smtClean="0"/>
              <a:t>ovitrampas</a:t>
            </a:r>
            <a:endParaRPr lang="es-UY" sz="2400" dirty="0" smtClean="0"/>
          </a:p>
          <a:p>
            <a:pPr lvl="1">
              <a:buFontTx/>
              <a:buChar char="-"/>
            </a:pPr>
            <a:r>
              <a:rPr lang="es-UY" sz="2400" dirty="0" smtClean="0"/>
              <a:t>Vigilar a través de trampas de luz tipo REDILA la presencia y abundancia de </a:t>
            </a:r>
            <a:r>
              <a:rPr lang="es-UY" sz="2400" i="1" dirty="0" err="1" smtClean="0"/>
              <a:t>Lutzomyia</a:t>
            </a:r>
            <a:r>
              <a:rPr lang="es-UY" sz="2400" i="1" dirty="0" smtClean="0"/>
              <a:t> </a:t>
            </a:r>
            <a:r>
              <a:rPr lang="es-UY" sz="2400" i="1" dirty="0" err="1" smtClean="0"/>
              <a:t>longipalpis</a:t>
            </a:r>
            <a:endParaRPr lang="es-UY" sz="2400" i="1" dirty="0" smtClean="0"/>
          </a:p>
          <a:p>
            <a:pPr lvl="1">
              <a:buFontTx/>
              <a:buChar char="-"/>
            </a:pPr>
            <a:endParaRPr lang="es-UY" sz="2400" i="1" dirty="0"/>
          </a:p>
          <a:p>
            <a:endParaRPr lang="es-UY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145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Lineamientos estratégicos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0" y="2336872"/>
            <a:ext cx="10869995" cy="414295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s-UY" sz="3600" dirty="0" smtClean="0">
                <a:solidFill>
                  <a:schemeClr val="bg1"/>
                </a:solidFill>
              </a:rPr>
              <a:t>2. </a:t>
            </a:r>
            <a:r>
              <a:rPr lang="es-UY" sz="3600" dirty="0">
                <a:solidFill>
                  <a:schemeClr val="bg1"/>
                </a:solidFill>
              </a:rPr>
              <a:t>Fortalecer el laboratorio de diagnóstico </a:t>
            </a:r>
          </a:p>
          <a:p>
            <a:pPr marL="0" indent="0">
              <a:buNone/>
            </a:pPr>
            <a:r>
              <a:rPr lang="es-UY" sz="3300" dirty="0"/>
              <a:t> </a:t>
            </a:r>
          </a:p>
          <a:p>
            <a:pPr marL="0" indent="0">
              <a:buNone/>
            </a:pPr>
            <a:r>
              <a:rPr lang="es-UY" sz="2800" dirty="0"/>
              <a:t>2.1 </a:t>
            </a:r>
            <a:r>
              <a:rPr lang="es-UY" sz="2800" dirty="0" smtClean="0"/>
              <a:t>Reactivar el laboratorio </a:t>
            </a:r>
            <a:r>
              <a:rPr lang="es-UY" sz="2800" dirty="0"/>
              <a:t>de diagnóstico </a:t>
            </a:r>
            <a:r>
              <a:rPr lang="es-UY" sz="2800" dirty="0" smtClean="0"/>
              <a:t>gestionando convenio </a:t>
            </a:r>
            <a:r>
              <a:rPr lang="es-UY" sz="2800" dirty="0"/>
              <a:t>con </a:t>
            </a:r>
            <a:r>
              <a:rPr lang="es-UY" sz="2800" dirty="0" smtClean="0"/>
              <a:t> </a:t>
            </a:r>
            <a:r>
              <a:rPr lang="es-UY" sz="2800" dirty="0"/>
              <a:t>la </a:t>
            </a:r>
            <a:r>
              <a:rPr lang="es-UY" sz="2800" dirty="0" err="1" smtClean="0"/>
              <a:t>UdelaR</a:t>
            </a:r>
            <a:r>
              <a:rPr lang="es-UY" sz="2800" dirty="0" smtClean="0"/>
              <a:t> (</a:t>
            </a:r>
            <a:r>
              <a:rPr lang="es-UY" sz="2800" dirty="0" err="1" smtClean="0"/>
              <a:t>Fac</a:t>
            </a:r>
            <a:r>
              <a:rPr lang="es-UY" sz="2800" dirty="0" smtClean="0"/>
              <a:t> </a:t>
            </a:r>
            <a:r>
              <a:rPr lang="es-UY" sz="2800" dirty="0" err="1" smtClean="0"/>
              <a:t>Vet</a:t>
            </a:r>
            <a:r>
              <a:rPr lang="es-UY" sz="2800" dirty="0" smtClean="0"/>
              <a:t>, </a:t>
            </a:r>
            <a:r>
              <a:rPr lang="es-UY" sz="2800" dirty="0" err="1" smtClean="0"/>
              <a:t>Fac</a:t>
            </a:r>
            <a:r>
              <a:rPr lang="es-UY" sz="2800" dirty="0" smtClean="0"/>
              <a:t> </a:t>
            </a:r>
            <a:r>
              <a:rPr lang="es-UY" sz="2800" dirty="0" err="1" smtClean="0"/>
              <a:t>Med</a:t>
            </a:r>
            <a:r>
              <a:rPr lang="es-UY" sz="2800" dirty="0" smtClean="0"/>
              <a:t>, </a:t>
            </a:r>
            <a:r>
              <a:rPr lang="es-UY" sz="2800" dirty="0" err="1" smtClean="0"/>
              <a:t>Fac</a:t>
            </a:r>
            <a:r>
              <a:rPr lang="es-UY" sz="2800" dirty="0" smtClean="0"/>
              <a:t> Cien, </a:t>
            </a:r>
            <a:r>
              <a:rPr lang="es-UY" sz="2800" dirty="0" err="1" smtClean="0"/>
              <a:t>Fac</a:t>
            </a:r>
            <a:r>
              <a:rPr lang="es-UY" sz="2800" dirty="0" smtClean="0"/>
              <a:t> </a:t>
            </a:r>
            <a:r>
              <a:rPr lang="es-UY" sz="2800" dirty="0" err="1" smtClean="0"/>
              <a:t>Quí</a:t>
            </a:r>
            <a:r>
              <a:rPr lang="es-UY" sz="2800" dirty="0" smtClean="0"/>
              <a:t>).</a:t>
            </a:r>
            <a:endParaRPr lang="es-UY" sz="2800" dirty="0"/>
          </a:p>
          <a:p>
            <a:pPr marL="0" indent="0">
              <a:buNone/>
            </a:pPr>
            <a:r>
              <a:rPr lang="es-UY" sz="2800" dirty="0"/>
              <a:t>2.2 Recuperar la técnica de </a:t>
            </a:r>
            <a:r>
              <a:rPr lang="es-UY" sz="2800" dirty="0" err="1"/>
              <a:t>coproantígeno</a:t>
            </a:r>
            <a:r>
              <a:rPr lang="es-UY" sz="2800" dirty="0"/>
              <a:t> para </a:t>
            </a:r>
            <a:r>
              <a:rPr lang="es-UY" sz="2800" i="1" dirty="0"/>
              <a:t>E. </a:t>
            </a:r>
            <a:r>
              <a:rPr lang="es-UY" sz="2800" i="1" dirty="0" err="1"/>
              <a:t>granulosus</a:t>
            </a:r>
            <a:r>
              <a:rPr lang="es-UY" sz="2800" dirty="0"/>
              <a:t>.</a:t>
            </a:r>
          </a:p>
          <a:p>
            <a:pPr marL="0" indent="0">
              <a:buNone/>
            </a:pPr>
            <a:r>
              <a:rPr lang="es-UY" sz="2800" dirty="0" smtClean="0"/>
              <a:t>2.3 </a:t>
            </a:r>
            <a:r>
              <a:rPr lang="es-UY" sz="2800" dirty="0"/>
              <a:t>Perfeccionar el ELISA para </a:t>
            </a:r>
            <a:r>
              <a:rPr lang="es-UY" sz="2800" dirty="0" err="1"/>
              <a:t>leishmaniasis</a:t>
            </a:r>
            <a:r>
              <a:rPr lang="es-UY" sz="2800" dirty="0"/>
              <a:t> </a:t>
            </a:r>
            <a:r>
              <a:rPr lang="es-UY" sz="2800" dirty="0" smtClean="0"/>
              <a:t>canina como </a:t>
            </a:r>
            <a:r>
              <a:rPr lang="es-UY" sz="2800" dirty="0"/>
              <a:t>diagnóstico confirmatorio.</a:t>
            </a:r>
          </a:p>
          <a:p>
            <a:pPr marL="0" indent="0">
              <a:buNone/>
            </a:pPr>
            <a:r>
              <a:rPr lang="es-UY" sz="2800" dirty="0"/>
              <a:t>2.4 </a:t>
            </a:r>
            <a:r>
              <a:rPr lang="es-UY" sz="2800" dirty="0" smtClean="0"/>
              <a:t>Montar </a:t>
            </a:r>
            <a:r>
              <a:rPr lang="es-UY" sz="2800" dirty="0"/>
              <a:t>la identificación entomológica de las distintas especies de vectores </a:t>
            </a:r>
            <a:r>
              <a:rPr lang="es-UY" sz="2800" dirty="0" smtClean="0"/>
              <a:t>de </a:t>
            </a:r>
            <a:r>
              <a:rPr lang="es-UY" sz="2800" dirty="0"/>
              <a:t>importancia en Salud Pública. </a:t>
            </a:r>
            <a:endParaRPr lang="es-UY" sz="2800" dirty="0" smtClean="0"/>
          </a:p>
          <a:p>
            <a:pPr marL="0" indent="0">
              <a:buNone/>
            </a:pPr>
            <a:r>
              <a:rPr lang="es-UY" sz="2800" dirty="0" smtClean="0"/>
              <a:t>2.5 Implementar </a:t>
            </a:r>
            <a:r>
              <a:rPr lang="es-UY" sz="2800" dirty="0"/>
              <a:t>la técnica de </a:t>
            </a:r>
            <a:r>
              <a:rPr lang="es-UY" sz="2800" dirty="0" err="1"/>
              <a:t>Inmunofluorescencia</a:t>
            </a:r>
            <a:r>
              <a:rPr lang="es-UY" sz="2800" dirty="0"/>
              <a:t> para diagnóstico de rabia animal.</a:t>
            </a:r>
          </a:p>
          <a:p>
            <a:pPr marL="0" indent="0">
              <a:buNone/>
            </a:pPr>
            <a:endParaRPr lang="es-UY" sz="2800" dirty="0"/>
          </a:p>
          <a:p>
            <a:pPr marL="0" indent="0">
              <a:buNone/>
            </a:pPr>
            <a:endParaRPr lang="es-UY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145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3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2270</TotalTime>
  <Words>835</Words>
  <Application>Microsoft Office PowerPoint</Application>
  <PresentationFormat>Panorámica</PresentationFormat>
  <Paragraphs>96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</vt:lpstr>
      <vt:lpstr>Berlín</vt:lpstr>
      <vt:lpstr>Comisión Nacional Honoraria de Zoonosis</vt:lpstr>
      <vt:lpstr>Institucionalidad </vt:lpstr>
      <vt:lpstr>Institucionalidad </vt:lpstr>
      <vt:lpstr>Misión </vt:lpstr>
      <vt:lpstr>Visión </vt:lpstr>
      <vt:lpstr>Objetivo general  </vt:lpstr>
      <vt:lpstr>Lineamientos estratégicos</vt:lpstr>
      <vt:lpstr>Lineamientos estratégicos</vt:lpstr>
      <vt:lpstr>Lineamientos estratégicos</vt:lpstr>
      <vt:lpstr>Lineamientos estratégicos</vt:lpstr>
      <vt:lpstr>Lineamientos estratégicos</vt:lpstr>
      <vt:lpstr>Lineamientos estratégicos</vt:lpstr>
      <vt:lpstr>Financiamiento</vt:lpstr>
      <vt:lpstr>Reestructura </vt:lpstr>
      <vt:lpstr>Funcionarios CNHZ</vt:lpstr>
      <vt:lpstr>Presentación de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Comisión Nacional Honoraria de Zoonosis</dc:title>
  <dc:creator>.</dc:creator>
  <cp:lastModifiedBy>Gabriela</cp:lastModifiedBy>
  <cp:revision>78</cp:revision>
  <dcterms:created xsi:type="dcterms:W3CDTF">2023-01-21T01:21:15Z</dcterms:created>
  <dcterms:modified xsi:type="dcterms:W3CDTF">2023-06-16T15:09:19Z</dcterms:modified>
</cp:coreProperties>
</file>